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98" roundtripDataSignature="AMtx7mj3HyVH7I9XoA697EBSUQSq82ie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7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8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8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9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9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8" name="Google Shape;768;p9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95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95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95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Google Shape;16;p95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95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18" name="Google Shape;18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6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96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96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96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96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5" name="Google Shape;25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3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93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9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www.chiark.greenend.org.uk/~sgtatham/putty/latest.html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42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78.png"/><Relationship Id="rId6" Type="http://schemas.openxmlformats.org/officeDocument/2006/relationships/image" Target="../media/image43.png"/><Relationship Id="rId7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8UqtMcX_kg0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png"/><Relationship Id="rId4" Type="http://schemas.openxmlformats.org/officeDocument/2006/relationships/image" Target="../media/image34.png"/><Relationship Id="rId5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36.png"/><Relationship Id="rId5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hyperlink" Target="https://aws.amazon.com/ec2/instance-types/" TargetMode="External"/><Relationship Id="rId5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hyperlink" Target="https://docs.aws.amazon.com/AWSEC2/latest/UserGuide/instance-purchasing-options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docs.aws.amazon.com/AWSEC2/latest/UserGuide/EC2_GetStarted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hyperlink" Target="https://docs.aws.amazon.com/AWSEC2/latest/UserGuide/ec2-instance-resize.html" TargetMode="External"/><Relationship Id="rId5" Type="http://schemas.openxmlformats.org/officeDocument/2006/relationships/hyperlink" Target="https://docs.aws.amazon.com/AWSEC2/latest/UserGuide/ec2-instance-recommendations.html" TargetMode="External"/><Relationship Id="rId6" Type="http://schemas.openxmlformats.org/officeDocument/2006/relationships/hyperlink" Target="https://aws.amazon.com/ec2/pric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hyperlink" Target="https://docs.aws.amazon.com/AWSEC2/latest/UserGuide/ebs-volume-types.html" TargetMode="External"/><Relationship Id="rId5" Type="http://schemas.openxmlformats.org/officeDocument/2006/relationships/hyperlink" Target="https://docs.aws.amazon.com/AWSEC2/latest/UserGuide/ebs-volume-types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3.png"/><Relationship Id="rId4" Type="http://schemas.openxmlformats.org/officeDocument/2006/relationships/image" Target="../media/image75.png"/><Relationship Id="rId5" Type="http://schemas.openxmlformats.org/officeDocument/2006/relationships/hyperlink" Target="https://docs.aws.amazon.com/AWSEC2/latest/UserGuide/ebs-volume-types.html#EBSVolumeTypes_gp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9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4.png"/><Relationship Id="rId4" Type="http://schemas.openxmlformats.org/officeDocument/2006/relationships/image" Target="../media/image9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Relationship Id="rId4" Type="http://schemas.openxmlformats.org/officeDocument/2006/relationships/image" Target="../media/image87.png"/><Relationship Id="rId5" Type="http://schemas.openxmlformats.org/officeDocument/2006/relationships/image" Target="../media/image89.png"/><Relationship Id="rId6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3.png"/><Relationship Id="rId4" Type="http://schemas.openxmlformats.org/officeDocument/2006/relationships/image" Target="../media/image9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aws.amazon.com/AWSEC2/latest/UserGuide/EC2_GetStarted.html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8.png"/><Relationship Id="rId4" Type="http://schemas.openxmlformats.org/officeDocument/2006/relationships/image" Target="../media/image8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0.png"/><Relationship Id="rId4" Type="http://schemas.openxmlformats.org/officeDocument/2006/relationships/hyperlink" Target="https://whatismyipaddress.com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8.png"/><Relationship Id="rId4" Type="http://schemas.openxmlformats.org/officeDocument/2006/relationships/image" Target="../media/image1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2.png"/><Relationship Id="rId4" Type="http://schemas.openxmlformats.org/officeDocument/2006/relationships/image" Target="../media/image106.png"/><Relationship Id="rId5" Type="http://schemas.openxmlformats.org/officeDocument/2006/relationships/image" Target="../media/image1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aws.amazon.com/ec2/pricing/on-demand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5.png"/><Relationship Id="rId4" Type="http://schemas.openxmlformats.org/officeDocument/2006/relationships/image" Target="../media/image1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7.png"/><Relationship Id="rId4" Type="http://schemas.openxmlformats.org/officeDocument/2006/relationships/image" Target="../media/image102.png"/><Relationship Id="rId5" Type="http://schemas.openxmlformats.org/officeDocument/2006/relationships/image" Target="../media/image104.png"/><Relationship Id="rId6" Type="http://schemas.openxmlformats.org/officeDocument/2006/relationships/image" Target="../media/image10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3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5.png"/><Relationship Id="rId4" Type="http://schemas.openxmlformats.org/officeDocument/2006/relationships/image" Target="../media/image132.png"/><Relationship Id="rId5" Type="http://schemas.openxmlformats.org/officeDocument/2006/relationships/image" Target="../media/image13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53.png"/><Relationship Id="rId7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0.png"/><Relationship Id="rId4" Type="http://schemas.openxmlformats.org/officeDocument/2006/relationships/image" Target="../media/image12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docs.aws.amazon.com/AWSEC2/latest/UserGuide/managing-users.html" TargetMode="External"/><Relationship Id="rId4" Type="http://schemas.openxmlformats.org/officeDocument/2006/relationships/hyperlink" Target="https://docs.aws.amazon.com/AWSEC2/latest/UserGuide/monitoring_ec2.html" TargetMode="External"/><Relationship Id="rId5" Type="http://schemas.openxmlformats.org/officeDocument/2006/relationships/hyperlink" Target="https://aws.amazon.com/ec2/vm-import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6.png"/><Relationship Id="rId4" Type="http://schemas.openxmlformats.org/officeDocument/2006/relationships/image" Target="../media/image12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0.png"/><Relationship Id="rId4" Type="http://schemas.openxmlformats.org/officeDocument/2006/relationships/image" Target="../media/image121.png"/><Relationship Id="rId5" Type="http://schemas.openxmlformats.org/officeDocument/2006/relationships/hyperlink" Target="https://docs.aws.amazon.com/AWSEC2/latest/UserGuide/ec2-fleet-instance-weighting-walkthrough.html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docs.aws.amazon.com/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1200151" y="2370387"/>
            <a:ext cx="10668000" cy="183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▪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Windows</a:t>
            </a:r>
            <a:endParaRPr/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445" y="4546402"/>
            <a:ext cx="8896956" cy="4594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/>
          <p:nvPr/>
        </p:nvSpPr>
        <p:spPr>
          <a:xfrm>
            <a:off x="9939917" y="10320466"/>
            <a:ext cx="45380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Putty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6227258" y="9705363"/>
            <a:ext cx="1196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https://www.chiark.greenend.org.uk/~sgtatham/putty/latest.html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7806" y="4609528"/>
            <a:ext cx="5963503" cy="469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72759" y="5347661"/>
            <a:ext cx="8041286" cy="285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54" y="4048377"/>
            <a:ext cx="2142791" cy="48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50" y="4777086"/>
            <a:ext cx="5715000" cy="4565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7899" y="4723937"/>
            <a:ext cx="6023343" cy="45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52099" y="4777085"/>
            <a:ext cx="5650320" cy="45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65302" y="4777086"/>
            <a:ext cx="5947248" cy="45306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/>
          <p:nvPr/>
        </p:nvSpPr>
        <p:spPr>
          <a:xfrm>
            <a:off x="7511307" y="9299861"/>
            <a:ext cx="88052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private key to Putty software format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084" y="3522304"/>
            <a:ext cx="1619457" cy="52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934" y="1482558"/>
            <a:ext cx="15240416" cy="46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28" y="6218570"/>
            <a:ext cx="5728922" cy="578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6218570"/>
            <a:ext cx="7620000" cy="580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16050" y="6858000"/>
            <a:ext cx="972502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/>
          <p:nvPr/>
        </p:nvSpPr>
        <p:spPr>
          <a:xfrm>
            <a:off x="10340232" y="12023506"/>
            <a:ext cx="36138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to EC2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3"/>
          <p:cNvSpPr txBox="1"/>
          <p:nvPr/>
        </p:nvSpPr>
        <p:spPr>
          <a:xfrm>
            <a:off x="1200151" y="2370387"/>
            <a:ext cx="10668000" cy="183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▪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Linux/Mac</a:t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2186568" y="3478648"/>
            <a:ext cx="1031023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https://www.youtube.com/watch?v=8UqtMcX_kg0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1200150" y="4656824"/>
            <a:ext cx="10668000" cy="183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▪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EC2 Instance Connect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" y="8709760"/>
            <a:ext cx="9231361" cy="14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4260" y="5576655"/>
            <a:ext cx="6457950" cy="462933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/>
          <p:nvPr/>
        </p:nvSpPr>
        <p:spPr>
          <a:xfrm>
            <a:off x="10187832" y="10366156"/>
            <a:ext cx="41187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Need Private Key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41630" y="7534008"/>
            <a:ext cx="7966170" cy="271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1200151" y="2370387"/>
            <a:ext cx="5837257" cy="986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▪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Snapshot</a:t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10407083" y="12085300"/>
            <a:ext cx="2911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Snapshot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56305"/>
            <a:ext cx="14325600" cy="436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35152" y="2736662"/>
            <a:ext cx="8534398" cy="740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4351" y="10276120"/>
            <a:ext cx="15486184" cy="180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1200151" y="2370387"/>
            <a:ext cx="4188713" cy="5920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 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Fleet</a:t>
            </a:r>
            <a:endParaRPr/>
          </a:p>
          <a:p>
            <a:pPr indent="-2428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ourier New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1200151" y="2370385"/>
            <a:ext cx="21829182" cy="106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 (</a:t>
            </a: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Machine Image)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template to launch instances (Similar to computer ghost with both operating system, data, configuration, other software, ...)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Regional resource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Volume Template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permissions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Device Mapping: EBS/Instance Store</a:t>
            </a:r>
            <a:endParaRPr/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0751" y="4406726"/>
            <a:ext cx="8578850" cy="8194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1350" y="8752312"/>
            <a:ext cx="8893888" cy="35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/>
        </p:nvSpPr>
        <p:spPr>
          <a:xfrm>
            <a:off x="1200151" y="2370386"/>
            <a:ext cx="8157858" cy="4497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types: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 AMIs: free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Marketplace AMIs: pay to use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AMIs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4800" y="1500594"/>
            <a:ext cx="11811000" cy="60735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/>
        </p:nvSpPr>
        <p:spPr>
          <a:xfrm>
            <a:off x="1200150" y="7964973"/>
            <a:ext cx="9791700" cy="121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 is launched from EBS snapshots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1200150" y="2370386"/>
            <a:ext cx="9905999" cy="4497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AMI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new Instance from that AMI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31" y="7189271"/>
            <a:ext cx="11004435" cy="263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51442" y="3742104"/>
            <a:ext cx="9078580" cy="476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97679" y="8754549"/>
            <a:ext cx="12091021" cy="283224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/>
          <p:nvPr/>
        </p:nvSpPr>
        <p:spPr>
          <a:xfrm>
            <a:off x="10795810" y="12085300"/>
            <a:ext cx="21339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AMI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1200151" y="2370386"/>
            <a:ext cx="22690982" cy="8831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Stands for 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lastic 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ompute 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loud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service to provide hardware (Ram, CPU, Storage), Network, OS System (Windows, Linux, Mac OS, ...), Software (SQL Server, ...), Firewall (Security Groups, ...), Bootstrap script, ...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Scaling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Computing Service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Regional service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Infrastructure as a Service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8759197" y="8191500"/>
            <a:ext cx="61237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new Instance from that AMI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7541" y="1859868"/>
            <a:ext cx="14704724" cy="389898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/>
          <p:nvPr/>
        </p:nvSpPr>
        <p:spPr>
          <a:xfrm>
            <a:off x="11551451" y="12059810"/>
            <a:ext cx="8691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3095" y="10249807"/>
            <a:ext cx="13317809" cy="181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358" y="6133448"/>
            <a:ext cx="12996376" cy="205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1200151" y="2092088"/>
            <a:ext cx="16423933" cy="10908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virtual server in cloud, launched from the AMI template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Instances will be run on resources independent of physical host resources (Similar to virtual machines on your computer)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CPU, Ram, Virtual storage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(VPC)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Zone resource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Components: Instance type, Storage, Network, Security group,            Lifecycle, User Data, ...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Available user: ec2-user</a:t>
            </a:r>
            <a:endParaRPr/>
          </a:p>
        </p:txBody>
      </p:sp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4860" y="2002493"/>
            <a:ext cx="5339771" cy="543215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17624084" y="11493758"/>
            <a:ext cx="576525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launch 1 or more instances from 1 AMI template</a:t>
            </a:r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3691" y="7494067"/>
            <a:ext cx="7720308" cy="39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1200151" y="2370387"/>
            <a:ext cx="13601700" cy="3363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type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 hardware (RAM, CPU, Storage, Networking) for instance</a:t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10793672" y="12024498"/>
            <a:ext cx="26070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Console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604" y="4395406"/>
            <a:ext cx="19869150" cy="75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1200151" y="2370386"/>
            <a:ext cx="7391400" cy="6824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Types: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Purpose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Optimized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Accelerated Computing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Optimized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Optimized</a:t>
            </a:r>
            <a:endParaRPr/>
          </a:p>
          <a:p>
            <a:pPr indent="-334961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28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ourier New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5951" y="2747068"/>
            <a:ext cx="9039386" cy="721781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13160306" y="9964882"/>
            <a:ext cx="83852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https://aws.amazon.com/ec2/instance-types/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07151" y="3834963"/>
            <a:ext cx="4876800" cy="535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199" y="1841017"/>
            <a:ext cx="15150135" cy="596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2794" y="8953500"/>
            <a:ext cx="13091198" cy="309703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/>
          <p:nvPr/>
        </p:nvSpPr>
        <p:spPr>
          <a:xfrm>
            <a:off x="7011395" y="12050534"/>
            <a:ext cx="96617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resize instance type (must stop instance)</a:t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9102250" y="8014518"/>
            <a:ext cx="57652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1200151" y="2370387"/>
            <a:ext cx="7943850" cy="8135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purchasing options: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On-demand instances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Spot instances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Savings plan instances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Reserved instances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hosts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Instances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2584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28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ourier New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6022" y="2370387"/>
            <a:ext cx="14002642" cy="705324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/>
          <p:nvPr/>
        </p:nvSpPr>
        <p:spPr>
          <a:xfrm>
            <a:off x="3655979" y="10505873"/>
            <a:ext cx="178340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https://docs.aws.amazon.com/AWSEC2/latest/UserGuide/instance-purchasing-options.html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-1780702" y="2128520"/>
            <a:ext cx="14582301" cy="6645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On-demand instances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Expensive, cannot be interrupted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as you go, pay by hour (second)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commitment, without any up-front payment 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resize instance type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for app with unpredictable workloads, short time, during dev or test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10030298" y="2081719"/>
            <a:ext cx="14963302" cy="10642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Spot instances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the cost up to 90%, can be interrupted anytime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Auction EC2 instance which is free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 2 minutes in advance and revoke the instance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for: data analysis, batch jobs, background processing, optional tasks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Strategies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capacityOptimized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Diversified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lowestPrice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instancePoolsToUseCount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-1780702" y="2081719"/>
            <a:ext cx="14582301" cy="10642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Reserved instances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the cost up to 70%, cannot be interrupted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Commitment with instance type &amp; region for one or three years (receive discounted pricing across your resources)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for app with predictable workloads, long time, apps during production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reserved: Can not resize instance type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Convertible reserved: Can resize instance type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reserved: After purchase, you can configure the time to turn on the instance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options: All Upfront, Partial Upfront, No Upfront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0486417" y="2147973"/>
            <a:ext cx="13540901" cy="10906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Savings plan instances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the cost up to 72%, cannot be interrupted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Commitment for one or three years (receive discounted pricing across your resources)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resize instance type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for app with predictable workloads, long time, apps during production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Savings Plans: More flexible, less discount (up to 66%)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Instance Savings Plans: More discount (up to 72%)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9293699" y="2055238"/>
            <a:ext cx="10264302" cy="216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Instances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Dedicated Hosts but run in VPC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0999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-1752600" y="2055238"/>
            <a:ext cx="13540901" cy="10906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Hosts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Expensive, cannot be interrupted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EC2 server dedicated  for your use (EC2-server)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configuration hardware, software licenses on request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for app that do not support virtual machines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types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On-Demand Dedicated Hosts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Host Reservations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Savings Plans</a:t>
            </a:r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149" y="5079427"/>
            <a:ext cx="13984836" cy="490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1200150" y="2370386"/>
            <a:ext cx="10134600" cy="10278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key pair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Launch a Instance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 website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Start / Stop / Reboot Instance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Turn on Termination Protection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Connect to Instance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Snapshot</a:t>
            </a:r>
            <a:endParaRPr/>
          </a:p>
          <a:p>
            <a:pPr indent="-2428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ourier New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" name="Google Shape;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0107" y="2046536"/>
            <a:ext cx="8958535" cy="740338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"/>
          <p:cNvSpPr/>
          <p:nvPr/>
        </p:nvSpPr>
        <p:spPr>
          <a:xfrm>
            <a:off x="9124950" y="9545182"/>
            <a:ext cx="152590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https://docs.aws.amazon.com/AWSEC2/latest/UserGuide/EC2_GetStarted.html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359" y="3128638"/>
            <a:ext cx="13271281" cy="515811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9121300" y="8599293"/>
            <a:ext cx="57652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1200150" y="2370387"/>
            <a:ext cx="22418607" cy="216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Practices: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run the app with minimal configuration with on-demand instances or stable instances and add additional spot instances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8201" y="4185793"/>
            <a:ext cx="5095549" cy="400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 txBox="1"/>
          <p:nvPr/>
        </p:nvSpPr>
        <p:spPr>
          <a:xfrm>
            <a:off x="1200150" y="8382000"/>
            <a:ext cx="22764750" cy="409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611232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2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resize instance type when instance stop (</a:t>
            </a:r>
            <a:r>
              <a:rPr b="0" i="0" lang="en-US" sz="2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https://docs.aws.amazon.com/AWSEC2/latest/UserGuide/ec2-instance-resize.html</a:t>
            </a:r>
            <a:r>
              <a:rPr b="0" i="0" lang="en-US" sz="2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611232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2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move instance to another zone, another region (Create AMI from running instance 🡺 Launch new Instance from that AMI in other region, other zone)</a:t>
            </a:r>
            <a:endParaRPr/>
          </a:p>
          <a:p>
            <a:pPr indent="-611232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2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Checking the instance is suitable: </a:t>
            </a:r>
            <a:r>
              <a:rPr b="0" i="0" lang="en-US" sz="2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https://docs.aws.amazon.com/AWSEC2/latest/UserGuide/ec2-instance-recommendations.html</a:t>
            </a:r>
            <a:r>
              <a:rPr b="0" i="0" lang="en-US" sz="2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Price: 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https://aws.amazon.com/ec2/pricing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7947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1200151" y="2370386"/>
            <a:ext cx="12649199" cy="8831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Types: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EC2 Instance Storage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Elastic Block Store (EBS)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storage: Amazon EFS, Amazon FSx, S3 (Next Lesson)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8715" y="2719857"/>
            <a:ext cx="8893442" cy="501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8153698" y="8570589"/>
            <a:ext cx="69108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Mapping volume to folder into instance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4359" y="3192714"/>
            <a:ext cx="7621306" cy="534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150" y="10333539"/>
            <a:ext cx="11453372" cy="221480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4"/>
          <p:cNvSpPr txBox="1"/>
          <p:nvPr/>
        </p:nvSpPr>
        <p:spPr>
          <a:xfrm>
            <a:off x="1200151" y="2370386"/>
            <a:ext cx="12649199" cy="8831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Device Mapping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add more storages into instance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1200152" y="2370386"/>
            <a:ext cx="12632366" cy="1041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EC2 Instance Storage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storage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physical device in the host computer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instance stop, restart, hibernate, terminated, data will be lost (reboot will still save data)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detach volume and attach to other instance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add more instance storage when the device is starting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OS, temporary data (buffers, caches, ...)</a:t>
            </a:r>
            <a:endParaRPr/>
          </a:p>
        </p:txBody>
      </p:sp>
      <p:pic>
        <p:nvPicPr>
          <p:cNvPr id="336" name="Google Shape;3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65" y="1836986"/>
            <a:ext cx="7174772" cy="420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3965" y="6803451"/>
            <a:ext cx="7174772" cy="56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1200152" y="2370386"/>
            <a:ext cx="12632366" cy="1041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high IOPS (input/output operations per second)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types: HDD, NVMe SSD</a:t>
            </a:r>
            <a:endParaRPr/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1408" y="5440065"/>
            <a:ext cx="15699632" cy="601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2760" y="4416587"/>
            <a:ext cx="6736040" cy="722064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/>
          <p:nvPr/>
        </p:nvSpPr>
        <p:spPr>
          <a:xfrm>
            <a:off x="3419217" y="11774043"/>
            <a:ext cx="27831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high IOPS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11723207" y="11783139"/>
            <a:ext cx="79175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instance types only support EBS volumes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1200151" y="2370386"/>
            <a:ext cx="13668035" cy="10050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Elastic Block Store (EBS)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hard drive in the cloud (Similar to USB device)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instance stop, restart, hibernate, terminated, data will still available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drive 🡺 a bit of latency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attach multiple EBS to 1 instance, but EBS only attaches to 1 instance at a time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 provisioned capacity (size in GBs, and IOPS)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Zone resource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long-term data, important data (Ex: image, ...)</a:t>
            </a:r>
            <a:endParaRPr/>
          </a:p>
          <a:p>
            <a:pPr indent="-380999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8186" y="3285336"/>
            <a:ext cx="9398001" cy="659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1200151" y="2370386"/>
            <a:ext cx="10553699" cy="9135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Types: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Provisioned IOPS SSD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Purpose SSD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Throughput Optimized HDD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Cold HDD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Magnetic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increase the capacity of the drive over time</a:t>
            </a:r>
            <a:endParaRPr/>
          </a:p>
          <a:p>
            <a:pPr indent="-380999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1450" y="2370386"/>
            <a:ext cx="11644770" cy="53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/>
          <p:nvPr/>
        </p:nvSpPr>
        <p:spPr>
          <a:xfrm>
            <a:off x="12572999" y="8661112"/>
            <a:ext cx="121589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https://aws.amazon.com/ebs/pricing/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https://docs.aws.amazon.com/AWSEC2/latest/UserGuide/ebs-volume-types.html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1200151" y="2370386"/>
            <a:ext cx="21640799" cy="1041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Burst IOPS 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short time, EBS can burst IOPS up (Ex: 100 🡪 3000 in 30 minutes)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0999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&#10;            gp2 burst bucket&#10;          "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574" y="4965842"/>
            <a:ext cx="4264026" cy="4999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            Comparing baseline performance and burst IOPS&#10;          " id="370" name="Google Shape;37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0173" y="4850771"/>
            <a:ext cx="10687050" cy="51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/>
          <p:nvPr/>
        </p:nvSpPr>
        <p:spPr>
          <a:xfrm>
            <a:off x="2743200" y="10610660"/>
            <a:ext cx="204406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https://docs.aws.amazon.com/AWSEC2/latest/UserGuide/ebs-volume-types.html#EBSVolumeTypes_gp2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1200151" y="2370387"/>
            <a:ext cx="10668000" cy="183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key pair</a:t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6472700" y="8457448"/>
            <a:ext cx="40304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Key Pair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01" y="3302617"/>
            <a:ext cx="12179366" cy="306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6374" y="2031495"/>
            <a:ext cx="8325026" cy="627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7801" y="6544165"/>
            <a:ext cx="7463617" cy="567139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"/>
          <p:cNvSpPr/>
          <p:nvPr/>
        </p:nvSpPr>
        <p:spPr>
          <a:xfrm>
            <a:off x="3319915" y="12160808"/>
            <a:ext cx="40304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Private Key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09615" y="9881507"/>
            <a:ext cx="15003969" cy="208626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/>
          <p:nvPr/>
        </p:nvSpPr>
        <p:spPr>
          <a:xfrm>
            <a:off x="14891550" y="12129487"/>
            <a:ext cx="40304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1200151" y="2370386"/>
            <a:ext cx="23183849" cy="9669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 volume (at-rest)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must be set up Encrypt Volume when Instance creating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 and decryption are handled transparently (you have nothing to do)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 has a minimal impact on latency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unencrypted volume 🡺 encrypt volume: Create an snapshot of the volume 🡪 Encrypt the snapshot 🡪 Create new encrypt volume from the snapshot 🡪 attach the encrypted volume to the original instance</a:t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on Termination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EBS when deleting instance (Default: Root: enabled, additional EBS: disabled)</a:t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0" y="9836657"/>
            <a:ext cx="12806570" cy="280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1200151" y="2370386"/>
            <a:ext cx="22307549" cy="435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EBS-optimized (Optional)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performance for EBS volumes and enables instances to use provisioned IOPs fully, automatically enable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5" name="Google Shape;3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6350" y="5360909"/>
            <a:ext cx="11372850" cy="397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064" y="5322319"/>
            <a:ext cx="12207536" cy="386561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 txBox="1"/>
          <p:nvPr/>
        </p:nvSpPr>
        <p:spPr>
          <a:xfrm>
            <a:off x="1200151" y="9990386"/>
            <a:ext cx="15297150" cy="298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Detach volume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unmount &amp; stop instance before detaching root volume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unmount &amp; detach the additional volume without stopping the instance</a:t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41"/>
          <p:cNvSpPr/>
          <p:nvPr/>
        </p:nvSpPr>
        <p:spPr>
          <a:xfrm>
            <a:off x="5005418" y="9239620"/>
            <a:ext cx="26228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EBS-optimized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18722863" y="9340882"/>
            <a:ext cx="166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1200152" y="2370386"/>
            <a:ext cx="13279778" cy="9181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Snapshot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backup of EBS volume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copy, share snapshot, public snapshot, encrypt snapshot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in S3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snapshot at a point in time (Real-time creating),                                Data into snapshot is lazy loading </a:t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(not must) stop instance before creating snapshot</a:t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Snapshots of encrypted volumes are encrypted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Copy EBS to new zone or new region, backup EBS for accident, create AMI 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0999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6205" y="2370386"/>
            <a:ext cx="8893888" cy="35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2"/>
          <p:cNvSpPr/>
          <p:nvPr/>
        </p:nvSpPr>
        <p:spPr>
          <a:xfrm>
            <a:off x="15686880" y="5957836"/>
            <a:ext cx="816961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 is launched from EBS snapshots</a:t>
            </a:r>
            <a:endParaRPr b="0" i="1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8" name="Google Shape;39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4670" y="7424488"/>
            <a:ext cx="8196957" cy="267479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15686880" y="10457940"/>
            <a:ext cx="816961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 EBS to new zone, region</a:t>
            </a:r>
            <a:endParaRPr b="0" i="1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1200151" y="2370386"/>
            <a:ext cx="5513165" cy="550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6" marL="3278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Noto Sans Symbols"/>
              <a:buChar char="▪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Incremental</a:t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0999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0999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43"/>
          <p:cNvSpPr/>
          <p:nvPr/>
        </p:nvSpPr>
        <p:spPr>
          <a:xfrm>
            <a:off x="11025261" y="12115800"/>
            <a:ext cx="22124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12GB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6769" y="2920493"/>
            <a:ext cx="7519261" cy="881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31493" y="3115046"/>
            <a:ext cx="7287796" cy="639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44"/>
          <p:cNvSpPr txBox="1"/>
          <p:nvPr/>
        </p:nvSpPr>
        <p:spPr>
          <a:xfrm>
            <a:off x="1200151" y="2370386"/>
            <a:ext cx="19850099" cy="3535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6" marL="3278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Noto Sans Symbols"/>
              <a:buChar char="▪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snapshot types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Courier New"/>
              <a:buChar char="o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Courier New"/>
              <a:buChar char="o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Amazon Data Lifecycle Manager to automatic create, delete snapshot</a:t>
            </a:r>
            <a:endParaRPr/>
          </a:p>
        </p:txBody>
      </p:sp>
      <p:pic>
        <p:nvPicPr>
          <p:cNvPr id="415" name="Google Shape;4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1490" y="6140987"/>
            <a:ext cx="6125430" cy="496321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4"/>
          <p:cNvSpPr/>
          <p:nvPr/>
        </p:nvSpPr>
        <p:spPr>
          <a:xfrm>
            <a:off x="13154765" y="11339692"/>
            <a:ext cx="43588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Lifecycle Manager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7" name="Google Shape;41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0314" y="5139369"/>
            <a:ext cx="4141139" cy="678509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/>
          <p:nvPr/>
        </p:nvSpPr>
        <p:spPr>
          <a:xfrm>
            <a:off x="7649381" y="11918465"/>
            <a:ext cx="14606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1200151" y="2370386"/>
            <a:ext cx="14878049" cy="6294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storage (root device)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bootstrapping EC2 from AMI, a root storage is created for the instance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types: EBS, Instance store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46"/>
          <p:cNvSpPr txBox="1"/>
          <p:nvPr/>
        </p:nvSpPr>
        <p:spPr>
          <a:xfrm>
            <a:off x="1200151" y="2370386"/>
            <a:ext cx="14878049" cy="6294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EBS volume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volume to Instance &amp; Mount volume to instance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Snapshot manually 🡪 restore instance, create AMI from snapshot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Snapshot using Lifecycle Manager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2807344" y="12162438"/>
            <a:ext cx="34676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EBS Volume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7" name="Google Shape;4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88" y="1709573"/>
            <a:ext cx="9300012" cy="265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734" y="4447188"/>
            <a:ext cx="4708838" cy="77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7"/>
          <p:cNvSpPr/>
          <p:nvPr/>
        </p:nvSpPr>
        <p:spPr>
          <a:xfrm>
            <a:off x="14293665" y="12098650"/>
            <a:ext cx="44598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volume to instance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0" name="Google Shape;44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0350" y="1709573"/>
            <a:ext cx="11868150" cy="315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53950" y="5334094"/>
            <a:ext cx="7600950" cy="6671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48"/>
          <p:cNvSpPr/>
          <p:nvPr/>
        </p:nvSpPr>
        <p:spPr>
          <a:xfrm>
            <a:off x="7729082" y="8281618"/>
            <a:ext cx="12105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8" name="Google Shape;4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0901" y="4505004"/>
            <a:ext cx="9886950" cy="377661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/>
          <p:nvPr/>
        </p:nvSpPr>
        <p:spPr>
          <a:xfrm>
            <a:off x="15823441" y="11378425"/>
            <a:ext cx="44374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 volume to instance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0" name="Google Shape;45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0482" y="1723704"/>
            <a:ext cx="5843348" cy="962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49"/>
          <p:cNvSpPr/>
          <p:nvPr/>
        </p:nvSpPr>
        <p:spPr>
          <a:xfrm>
            <a:off x="9591956" y="12085300"/>
            <a:ext cx="45416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Snapshot manually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7" name="Google Shape;4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68" y="2558891"/>
            <a:ext cx="9980863" cy="873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0266" y="6068301"/>
            <a:ext cx="13883734" cy="171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5"/>
          <p:cNvSpPr txBox="1"/>
          <p:nvPr/>
        </p:nvSpPr>
        <p:spPr>
          <a:xfrm>
            <a:off x="1200151" y="2370387"/>
            <a:ext cx="10668000" cy="183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Launch a Instance</a:t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4476750" y="12010132"/>
            <a:ext cx="153733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https://docs.aws.amazon.com/AWSEC2/latest/UserGuide/EC2_GetStarted.html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009" y="3347363"/>
            <a:ext cx="10379691" cy="255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85770" y="1739553"/>
            <a:ext cx="9486899" cy="253802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"/>
          <p:cNvSpPr/>
          <p:nvPr/>
        </p:nvSpPr>
        <p:spPr>
          <a:xfrm>
            <a:off x="15786988" y="4285232"/>
            <a:ext cx="40304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AMI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009" y="6431612"/>
            <a:ext cx="11814530" cy="371331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>
            <a:off x="3348617" y="10180853"/>
            <a:ext cx="45380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Instance Type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5"/>
          <p:cNvSpPr/>
          <p:nvPr/>
        </p:nvSpPr>
        <p:spPr>
          <a:xfrm>
            <a:off x="15654917" y="11310584"/>
            <a:ext cx="45380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Instance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04751" y="5015977"/>
            <a:ext cx="7034460" cy="615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50"/>
          <p:cNvSpPr/>
          <p:nvPr/>
        </p:nvSpPr>
        <p:spPr>
          <a:xfrm>
            <a:off x="10407083" y="12085300"/>
            <a:ext cx="2911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Restore instance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5" name="Google Shape;46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209" y="2324692"/>
            <a:ext cx="13911293" cy="184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1308" y="4919409"/>
            <a:ext cx="17890072" cy="451034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/>
          <p:nvPr/>
        </p:nvSpPr>
        <p:spPr>
          <a:xfrm>
            <a:off x="7823042" y="9326247"/>
            <a:ext cx="80794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new instance 🡺 Mount volume to instance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51"/>
          <p:cNvSpPr/>
          <p:nvPr/>
        </p:nvSpPr>
        <p:spPr>
          <a:xfrm>
            <a:off x="9651329" y="7818100"/>
            <a:ext cx="45752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AMI from snapshot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4" name="Google Shape;47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1804" y="5565742"/>
            <a:ext cx="14247810" cy="1863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8314362" y="11196837"/>
            <a:ext cx="70968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Snapshot using Lifecycle Manager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858" y="3019365"/>
            <a:ext cx="13777739" cy="249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0055" y="5874287"/>
            <a:ext cx="6125430" cy="496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1200151" y="2370387"/>
            <a:ext cx="17411699" cy="6735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instance will be run in a VPC (virtual network) to separate infrastructure from workload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in the region with bandwidth up to 100Gbps, out of region maximum up to 5Gbps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Ipv4 &amp; Ipv6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IPv4 is still the most common format used online.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IPv6 is newer and solves problems for the Internet of Things (IoT)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6575" y="9753601"/>
            <a:ext cx="9926435" cy="100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463" y="2867024"/>
            <a:ext cx="16874538" cy="7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/>
          <p:nvPr/>
        </p:nvSpPr>
        <p:spPr>
          <a:xfrm>
            <a:off x="9779614" y="10513188"/>
            <a:ext cx="46522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Ipv4 &amp; Private Ipv4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9412525" y="12018962"/>
            <a:ext cx="53864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https://whatismyipaddress.com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56"/>
          <p:cNvSpPr txBox="1"/>
          <p:nvPr/>
        </p:nvSpPr>
        <p:spPr>
          <a:xfrm>
            <a:off x="1200151" y="2370386"/>
            <a:ext cx="22402799" cy="9536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card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virtual network card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attach, detach from instance, assign to many other instances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instance can attach multiple Network Cards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Types: VF, ENI, ENA, EFA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1200151" y="2370386"/>
            <a:ext cx="23333006" cy="94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VF (Virtual Function)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Old, Use for old instances 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up to 10 Gbps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ENI (Elastic Network interface) (Default)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virtual network card, provided by default for instance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instance will have only a primary network interface and can have multiple second network interfaces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network interface is assigned to a subnet (when attaching an instance to a network interface will assign IP  for instance)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58"/>
          <p:cNvSpPr txBox="1"/>
          <p:nvPr/>
        </p:nvSpPr>
        <p:spPr>
          <a:xfrm>
            <a:off x="1200151" y="2370386"/>
            <a:ext cx="15963899" cy="10228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network interface will be allocated to the instance: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primary private Ipv4 and 1 private DNS hostname (Using for instance in VPC communication)</a:t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secondary private Ipv4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Elastic IP per private Ipv4 (optional)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public Ipv4 (optional) and 1 public DNS hostname (optional) (Using for internet communication)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Ipv6 (optional)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 address </a:t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Courier New"/>
              <a:buChar char="o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Security groups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Noto Sans Symbols"/>
              <a:buChar char="▪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default, IPv4 will be used </a:t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2" name="Google Shape;52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3700" y="4078003"/>
            <a:ext cx="5207000" cy="47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p59"/>
          <p:cNvSpPr txBox="1"/>
          <p:nvPr/>
        </p:nvSpPr>
        <p:spPr>
          <a:xfrm>
            <a:off x="1200151" y="2370386"/>
            <a:ext cx="19678649" cy="757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 (Elastic Network Adapter)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is better than ENI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network requirements (download, upload high speed)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EFA (Elastic Fabric Adapter)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physical device attached to EC2 that allows access to high performance computing (HPC) (Ex: machine learning)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Speeds up to 100 Gbps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support windows instances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3415590" y="10256403"/>
            <a:ext cx="45380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Security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15312017" y="10815284"/>
            <a:ext cx="45380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Key Pair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3423538" y="5209783"/>
            <a:ext cx="40304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Storage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77" y="2731034"/>
            <a:ext cx="11602046" cy="24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1999" y="2822060"/>
            <a:ext cx="11074969" cy="238772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6"/>
          <p:cNvSpPr/>
          <p:nvPr/>
        </p:nvSpPr>
        <p:spPr>
          <a:xfrm>
            <a:off x="15476727" y="5197190"/>
            <a:ext cx="40304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Tag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650" y="6901186"/>
            <a:ext cx="12402165" cy="31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95529" y="6392459"/>
            <a:ext cx="7111871" cy="439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Google Shape;534;p60"/>
          <p:cNvSpPr txBox="1"/>
          <p:nvPr/>
        </p:nvSpPr>
        <p:spPr>
          <a:xfrm>
            <a:off x="1200151" y="2370386"/>
            <a:ext cx="7334249" cy="3306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ENI 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ENI to Instance</a:t>
            </a:r>
            <a:endParaRPr/>
          </a:p>
        </p:txBody>
      </p:sp>
      <p:pic>
        <p:nvPicPr>
          <p:cNvPr id="535" name="Google Shape;53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25" y="5410200"/>
            <a:ext cx="11547495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70310" y="3562350"/>
            <a:ext cx="7689340" cy="797180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0"/>
          <p:cNvSpPr/>
          <p:nvPr/>
        </p:nvSpPr>
        <p:spPr>
          <a:xfrm>
            <a:off x="11098200" y="11865739"/>
            <a:ext cx="20665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ENI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61"/>
          <p:cNvSpPr/>
          <p:nvPr/>
        </p:nvSpPr>
        <p:spPr>
          <a:xfrm>
            <a:off x="3363601" y="8803450"/>
            <a:ext cx="39340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ENI to Instance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4" name="Google Shape;54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32" y="2252662"/>
            <a:ext cx="13180852" cy="254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150" y="5300662"/>
            <a:ext cx="6260056" cy="2928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84595" y="2252662"/>
            <a:ext cx="10692475" cy="812958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1"/>
          <p:cNvSpPr/>
          <p:nvPr/>
        </p:nvSpPr>
        <p:spPr>
          <a:xfrm>
            <a:off x="18669953" y="10594150"/>
            <a:ext cx="12105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p62"/>
          <p:cNvSpPr txBox="1"/>
          <p:nvPr/>
        </p:nvSpPr>
        <p:spPr>
          <a:xfrm>
            <a:off x="1200151" y="2370386"/>
            <a:ext cx="6305549" cy="488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networking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IP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Placement group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" name="Google Shape;559;p63"/>
          <p:cNvSpPr txBox="1"/>
          <p:nvPr/>
        </p:nvSpPr>
        <p:spPr>
          <a:xfrm>
            <a:off x="1200151" y="2370386"/>
            <a:ext cx="17906999" cy="7192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networking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 instance function, supports faster network access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Almost all instances support Enhanced networking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bandwidth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packet per second (PPS) performance 🡺 less jiter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64"/>
          <p:cNvSpPr txBox="1"/>
          <p:nvPr/>
        </p:nvSpPr>
        <p:spPr>
          <a:xfrm>
            <a:off x="1200150" y="2370385"/>
            <a:ext cx="23183849" cy="10293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IP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you stop and then start an EC2 instance, it can change its public IP 🡺 change code 🡺 Using Elastic IP to fixed public IP for instance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Attach Elastic IP to one instance at a time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Overall, try to avoid using Elastic IP: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Times New Roman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often reflect poor architectural decisions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Times New Roman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Instead, use a random public IP and register a DNS name to it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choose Ipv4 from AWS or your own IP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Max: 5 Elastic IP per region 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Price: If you don't use it, you will lose money - </a:t>
            </a:r>
            <a:r>
              <a:rPr b="0" i="0" lang="en-US" sz="2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https://aws.amazon.com/ec2/pricing/on-demand/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5" marL="2222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6" marL="2667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Times New Roman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p65"/>
          <p:cNvSpPr txBox="1"/>
          <p:nvPr/>
        </p:nvSpPr>
        <p:spPr>
          <a:xfrm>
            <a:off x="1200151" y="2370386"/>
            <a:ext cx="23183849" cy="9764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Restart Instance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Elastic IP to Instance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7" name="Google Shape;57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7725" y="2979881"/>
            <a:ext cx="1148555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/>
          <p:nvPr/>
        </p:nvSpPr>
        <p:spPr>
          <a:xfrm>
            <a:off x="9195001" y="6898548"/>
            <a:ext cx="48510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 🡪 Start again instance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9" name="Google Shape;57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325" y="7553890"/>
            <a:ext cx="1499235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6"/>
          <p:cNvSpPr txBox="1"/>
          <p:nvPr/>
        </p:nvSpPr>
        <p:spPr>
          <a:xfrm>
            <a:off x="1200151" y="2308704"/>
            <a:ext cx="6477000" cy="671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6" marL="3278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Restart Instance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6" name="Google Shape;5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" y="2971800"/>
            <a:ext cx="12030075" cy="355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80152" y="2890168"/>
            <a:ext cx="10137035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924" y="6819900"/>
            <a:ext cx="6632488" cy="561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29912" y="7799512"/>
            <a:ext cx="1248727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7"/>
          <p:cNvSpPr txBox="1"/>
          <p:nvPr/>
        </p:nvSpPr>
        <p:spPr>
          <a:xfrm>
            <a:off x="1200150" y="2308704"/>
            <a:ext cx="9529761" cy="671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6" marL="3278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Elastic IP to Instance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p68"/>
          <p:cNvSpPr txBox="1"/>
          <p:nvPr/>
        </p:nvSpPr>
        <p:spPr>
          <a:xfrm>
            <a:off x="1200151" y="2370386"/>
            <a:ext cx="23012399" cy="965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Courier New"/>
              <a:buChar char="o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Placement group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running the instance, by default AWS will spread out to different hardware 🡺 network bandwidth will decrease 🡺 Using Placement group to increase network performance 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Types: 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placement group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placement group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Spread Placement Group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69"/>
          <p:cNvSpPr txBox="1"/>
          <p:nvPr/>
        </p:nvSpPr>
        <p:spPr>
          <a:xfrm>
            <a:off x="1200151" y="2370386"/>
            <a:ext cx="22974299" cy="6340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6" marL="3278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placement group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starting multiple instances, AWS will launch on the same zone 🡺 Instances will connect to each other faster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Big Data job that needs to complete fast, Apps exchange with each other with high network performance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placement group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is initialized on multiple partitions and divided into different hardware (make sure each partition is not on the same hardware)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Big Data, Large distributed and replicated workloads (Ex: Hadoop, Cassandra, Kafka)</a:t>
            </a:r>
            <a:endParaRPr/>
          </a:p>
        </p:txBody>
      </p:sp>
      <p:sp>
        <p:nvSpPr>
          <p:cNvPr id="603" name="Google Shape;603;p69"/>
          <p:cNvSpPr/>
          <p:nvPr/>
        </p:nvSpPr>
        <p:spPr>
          <a:xfrm>
            <a:off x="7498712" y="11899306"/>
            <a:ext cx="1394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69"/>
          <p:cNvSpPr/>
          <p:nvPr/>
        </p:nvSpPr>
        <p:spPr>
          <a:xfrm>
            <a:off x="14593917" y="12183906"/>
            <a:ext cx="454002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placement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5" name="Google Shape;60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9204" y="9359872"/>
            <a:ext cx="49339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42949" y="8617646"/>
            <a:ext cx="4241960" cy="3574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873" y="4471546"/>
            <a:ext cx="11531127" cy="457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0" y="4844946"/>
            <a:ext cx="9773152" cy="402610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9254117" y="9044116"/>
            <a:ext cx="45380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70"/>
          <p:cNvSpPr txBox="1"/>
          <p:nvPr/>
        </p:nvSpPr>
        <p:spPr>
          <a:xfrm>
            <a:off x="1200150" y="2370386"/>
            <a:ext cx="15220949" cy="2874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6" marL="3278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Spread Placement Group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instances on separate hardware (network, power), AZ</a:t>
            </a:r>
            <a:endParaRPr/>
          </a:p>
          <a:p>
            <a:pPr indent="-611187" lvl="7" marL="3722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Application that needs to maximize high availability, Critical Applications</a:t>
            </a:r>
            <a:endParaRPr/>
          </a:p>
        </p:txBody>
      </p:sp>
      <p:pic>
        <p:nvPicPr>
          <p:cNvPr id="613" name="Google Shape;61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2484" y="5690836"/>
            <a:ext cx="7594358" cy="573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9" name="Google Shape;619;p71"/>
          <p:cNvSpPr txBox="1"/>
          <p:nvPr/>
        </p:nvSpPr>
        <p:spPr>
          <a:xfrm>
            <a:off x="1200151" y="2370386"/>
            <a:ext cx="14516099" cy="831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5" marL="2833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Can't merge placement groups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instance only launches on a placement group at a time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Can't launch dedicated host in placement group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▪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Placement group</a:t>
            </a:r>
            <a:endParaRPr/>
          </a:p>
          <a:p>
            <a:pPr indent="-611187" lvl="6" marL="3278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Times New Roman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 new instances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5" name="Google Shape;62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1" y="1695450"/>
            <a:ext cx="11441826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6350" y="1695450"/>
            <a:ext cx="6686550" cy="398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51" y="6783388"/>
            <a:ext cx="8839200" cy="529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5801" y="8477250"/>
            <a:ext cx="13270074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/>
          <p:nvPr/>
        </p:nvSpPr>
        <p:spPr>
          <a:xfrm>
            <a:off x="9897568" y="5728694"/>
            <a:ext cx="42226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Placement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0" name="Google Shape;630;p72"/>
          <p:cNvSpPr/>
          <p:nvPr/>
        </p:nvSpPr>
        <p:spPr>
          <a:xfrm>
            <a:off x="4273240" y="12095627"/>
            <a:ext cx="31502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 new instances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" name="Google Shape;631;p72"/>
          <p:cNvSpPr/>
          <p:nvPr/>
        </p:nvSpPr>
        <p:spPr>
          <a:xfrm>
            <a:off x="17019442" y="10786533"/>
            <a:ext cx="12105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7" name="Google Shape;637;p73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Google Shape;643;p74"/>
          <p:cNvSpPr txBox="1"/>
          <p:nvPr/>
        </p:nvSpPr>
        <p:spPr>
          <a:xfrm>
            <a:off x="1200151" y="2370386"/>
            <a:ext cx="20802599" cy="10259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group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rules for inbound traffic &amp; outbound traffic entering the instance (Similar to firewall)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Default: block all inbound traffic &amp; allow all outbound traffic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allow rules (whitelist), not support block rules (blacklist)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attached to multiple instances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4" name="Google Shape;6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8448" y="9086850"/>
            <a:ext cx="9906003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0" name="Google Shape;650;p75"/>
          <p:cNvSpPr txBox="1"/>
          <p:nvPr/>
        </p:nvSpPr>
        <p:spPr>
          <a:xfrm>
            <a:off x="1200151" y="2370386"/>
            <a:ext cx="11201399" cy="5573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regulate: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to Ports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Authorised IP ranges – IPv4 and IPv6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of inbound network (from other to the instance)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of outbound network (from the instance to other)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1" name="Google Shape;65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1550" y="3269069"/>
            <a:ext cx="11743424" cy="181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9343" y="7791895"/>
            <a:ext cx="13798807" cy="428580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5"/>
          <p:cNvSpPr/>
          <p:nvPr/>
        </p:nvSpPr>
        <p:spPr>
          <a:xfrm>
            <a:off x="11703104" y="12075026"/>
            <a:ext cx="9140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Ipv4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9" name="Google Shape;659;p76"/>
          <p:cNvSpPr txBox="1"/>
          <p:nvPr/>
        </p:nvSpPr>
        <p:spPr>
          <a:xfrm>
            <a:off x="1200151" y="2370386"/>
            <a:ext cx="14776449" cy="8348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 to know: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 = SSH (Secure Shell) – log into a Linux instance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3389 = RDP (Remote Desktop Protocol) – log into a Windows instance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 = FTP (File Transfer Protocol) – upload files into a file share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 = SFTP (Secure File Transfer Protocol) – upload files using SSH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 = HTTP – access unsecured websites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443 = HTTPS – access secured websites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5" name="Google Shape;665;p77"/>
          <p:cNvSpPr txBox="1"/>
          <p:nvPr/>
        </p:nvSpPr>
        <p:spPr>
          <a:xfrm>
            <a:off x="1200151" y="2370386"/>
            <a:ext cx="13982699" cy="7630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Stateful: return traffic is automatically allowed, regardless of any rules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6" name="Google Shape;66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7727" y="3094464"/>
            <a:ext cx="9239250" cy="366438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7"/>
          <p:cNvSpPr txBox="1"/>
          <p:nvPr/>
        </p:nvSpPr>
        <p:spPr>
          <a:xfrm>
            <a:off x="1200151" y="6999536"/>
            <a:ext cx="7353299" cy="830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 Information</a:t>
            </a:r>
            <a:endParaRPr/>
          </a:p>
        </p:txBody>
      </p:sp>
      <p:pic>
        <p:nvPicPr>
          <p:cNvPr id="668" name="Google Shape;66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3299" y="7699946"/>
            <a:ext cx="9374675" cy="477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4" name="Google Shape;674;p78"/>
          <p:cNvSpPr txBox="1"/>
          <p:nvPr/>
        </p:nvSpPr>
        <p:spPr>
          <a:xfrm>
            <a:off x="1200150" y="2370386"/>
            <a:ext cx="7537450" cy="2620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Remove HTTP with port 80</a:t>
            </a:r>
            <a:endParaRPr/>
          </a:p>
          <a:p>
            <a:pPr indent="-2428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ourier New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5" name="Google Shape;67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28" y="4991100"/>
            <a:ext cx="11062809" cy="69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4750" y="4991100"/>
            <a:ext cx="12735276" cy="396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08908" y="9022221"/>
            <a:ext cx="2986959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3" name="Google Shape;683;p79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1200151" y="2370387"/>
            <a:ext cx="10668000" cy="183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 Website</a:t>
            </a:r>
            <a:endParaRPr/>
          </a:p>
        </p:txBody>
      </p:sp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1833" y="2984378"/>
            <a:ext cx="8217127" cy="110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/>
        </p:nvSpPr>
        <p:spPr>
          <a:xfrm>
            <a:off x="1200150" y="4313487"/>
            <a:ext cx="15316199" cy="183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Start / Stop / Reboot / Hibernate / Terminate Instance</a:t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3586" y="5064457"/>
            <a:ext cx="11458828" cy="1943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/>
          <p:nvPr/>
        </p:nvSpPr>
        <p:spPr>
          <a:xfrm>
            <a:off x="1200150" y="7180619"/>
            <a:ext cx="15316199" cy="183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Turn on Termination Protection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6642" y="8017761"/>
            <a:ext cx="9989008" cy="449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54127" y="7674009"/>
            <a:ext cx="6972658" cy="284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15751" y="10707907"/>
            <a:ext cx="9944611" cy="187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9" name="Google Shape;689;p80"/>
          <p:cNvSpPr txBox="1"/>
          <p:nvPr/>
        </p:nvSpPr>
        <p:spPr>
          <a:xfrm>
            <a:off x="1200151" y="2370386"/>
            <a:ext cx="10610849" cy="9135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Reboot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Hibernate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Terminate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0" name="Google Shape;6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2218" y="2370386"/>
            <a:ext cx="11626417" cy="49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0"/>
          <p:cNvSpPr/>
          <p:nvPr/>
        </p:nvSpPr>
        <p:spPr>
          <a:xfrm>
            <a:off x="16719775" y="11686017"/>
            <a:ext cx="18501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Hibernate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2" name="Google Shape;69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08872" y="8631810"/>
            <a:ext cx="11671891" cy="322436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0"/>
          <p:cNvSpPr/>
          <p:nvPr/>
        </p:nvSpPr>
        <p:spPr>
          <a:xfrm>
            <a:off x="14051576" y="7632413"/>
            <a:ext cx="71865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Instances in Running state will be charged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9" name="Google Shape;69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473" y="1828800"/>
            <a:ext cx="18611054" cy="101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5" name="Google Shape;705;p82"/>
          <p:cNvSpPr txBox="1"/>
          <p:nvPr/>
        </p:nvSpPr>
        <p:spPr>
          <a:xfrm>
            <a:off x="1200151" y="2370386"/>
            <a:ext cx="23317199" cy="376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User Data Script (Bootstrap script)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code to be run when instance launch (That script is only run once at the instance first start)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Installing updates OS, Installing software, Downloading common files from the internet, ...</a:t>
            </a:r>
            <a:endParaRPr/>
          </a:p>
        </p:txBody>
      </p:sp>
      <p:pic>
        <p:nvPicPr>
          <p:cNvPr id="706" name="Google Shape;7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096" y="5600700"/>
            <a:ext cx="7927694" cy="693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2783" y="7865215"/>
            <a:ext cx="8217127" cy="110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3" name="Google Shape;713;p83"/>
          <p:cNvSpPr txBox="1"/>
          <p:nvPr/>
        </p:nvSpPr>
        <p:spPr>
          <a:xfrm>
            <a:off x="1200151" y="2370385"/>
            <a:ext cx="23317199" cy="7528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config for instance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Insert, update, delete account in instance (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https://docs.aws.amazon.com/AWSEC2/latest/UserGuide/managing-users.html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timezone in instance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hostname &amp; DNS for instance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instance (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https://docs.aws.amazon.com/AWSEC2/latest/UserGuide/monitoring_ec2.html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Import/export between on-premises and EC2 (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https://aws.amazon.com/ec2/vm-import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9" name="Google Shape;719;p84"/>
          <p:cNvSpPr txBox="1"/>
          <p:nvPr/>
        </p:nvSpPr>
        <p:spPr>
          <a:xfrm>
            <a:off x="1200151" y="2370386"/>
            <a:ext cx="22378306" cy="8831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to Instance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SSH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RDP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Systems Manager Session Manager (Self-study)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Systems Manager Run Command (Self-study)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28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ourier New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325" lvl="1" marL="8731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0" name="Google Shape;7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2200" y="2370386"/>
            <a:ext cx="10127992" cy="512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0244" y="8673569"/>
            <a:ext cx="7452140" cy="231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7" name="Google Shape;727;p85"/>
          <p:cNvSpPr txBox="1"/>
          <p:nvPr/>
        </p:nvSpPr>
        <p:spPr>
          <a:xfrm>
            <a:off x="1200151" y="2370385"/>
            <a:ext cx="22421849" cy="5116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Fleet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run a group of instances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instance purchasing options: On-Demand, Reserved and Spot Instance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support CLI, API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8" name="Google Shape;72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4384" y="7486650"/>
            <a:ext cx="7590068" cy="458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4" name="Google Shape;734;p86"/>
          <p:cNvSpPr txBox="1"/>
          <p:nvPr/>
        </p:nvSpPr>
        <p:spPr>
          <a:xfrm>
            <a:off x="1200151" y="2370385"/>
            <a:ext cx="3486149" cy="98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/>
          </a:p>
        </p:txBody>
      </p:sp>
      <p:pic>
        <p:nvPicPr>
          <p:cNvPr id="735" name="Google Shape;73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3706" y="1779835"/>
            <a:ext cx="6939294" cy="1012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72815" y="6641130"/>
            <a:ext cx="5300885" cy="85960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6"/>
          <p:cNvSpPr/>
          <p:nvPr/>
        </p:nvSpPr>
        <p:spPr>
          <a:xfrm>
            <a:off x="1733550" y="12003503"/>
            <a:ext cx="20497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https://docs.aws.amazon.com/AWSEC2/latest/UserGuide/ec2-fleet-instance-weighting-walkthrough.html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p87"/>
          <p:cNvSpPr txBox="1"/>
          <p:nvPr/>
        </p:nvSpPr>
        <p:spPr>
          <a:xfrm>
            <a:off x="1200151" y="2370386"/>
            <a:ext cx="23374349" cy="10183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EC2 service provides hardwares (Ram, CPU, Storage), Network, OS System (Windows, Linux, Mac OS, ...), Software (SQL Server, ...), Firewall (Security Groups, ...), Bootstrap script, ...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AMI provides a template to launch instances, launched from EBS snapshots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Instance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virtual server in cloud, independent of physical host resources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type: specific hardware (RAM, CPU, Storage, Networking) for instance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purchasing: On-demand, Spot, Savings plan, Reserved, Dedicated hosts, Dedicated Instances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Storage: EC2 Instance Storage, EBS (Block Device Mapping, network drive), Snapshot (S3, Incremental)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9" name="Google Shape;749;p88"/>
          <p:cNvSpPr txBox="1"/>
          <p:nvPr/>
        </p:nvSpPr>
        <p:spPr>
          <a:xfrm>
            <a:off x="1200150" y="2370386"/>
            <a:ext cx="23583899" cy="9916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Network: run in VPC, Network card (VF, ENI, ENA, EFA), Features (Enhanced networking, Elastic IP, Placement group)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group: stateful, define rules for inbound traffic &amp; outbound traffic entering the instance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Lifecycle: Start, Stop, Reboot, Hibernate, Terminate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Data: The code to be run when instance launch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Available user: ec2-user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to instance: SSH, RDP, Session Manager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Fleet: launch group of instances, only support CLI, API</a:t>
            </a:r>
            <a:endParaRPr/>
          </a:p>
          <a:p>
            <a:pPr indent="0" lvl="1" marL="444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1200151" y="2370387"/>
            <a:ext cx="10668000" cy="183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Connect to Instance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7717" y="3848100"/>
            <a:ext cx="10127992" cy="5125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"/>
          <p:cNvSpPr/>
          <p:nvPr/>
        </p:nvSpPr>
        <p:spPr>
          <a:xfrm>
            <a:off x="12748671" y="9341081"/>
            <a:ext cx="758608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SSH for Mac/Linux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Putty for Windows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EC2 Instance Connect for Console UI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151" y="6124735"/>
            <a:ext cx="9221487" cy="284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0"/>
          <p:cNvSpPr txBox="1"/>
          <p:nvPr/>
        </p:nvSpPr>
        <p:spPr>
          <a:xfrm>
            <a:off x="1374774" y="514346"/>
            <a:ext cx="11731626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Noto Sans Symbols"/>
              <a:buNone/>
            </a:pPr>
            <a:r>
              <a:rPr b="1" i="0" lang="en-US" sz="57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Quiz</a:t>
            </a:r>
            <a:endParaRPr b="1" i="0" sz="57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5" name="Google Shape;765;p91"/>
          <p:cNvSpPr txBox="1"/>
          <p:nvPr/>
        </p:nvSpPr>
        <p:spPr>
          <a:xfrm>
            <a:off x="1857376" y="2335126"/>
            <a:ext cx="14737292" cy="2677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Noto Sans Symbols"/>
              <a:buChar char="⮚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</a:t>
            </a: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2"/>
          <p:cNvSpPr/>
          <p:nvPr/>
        </p:nvSpPr>
        <p:spPr>
          <a:xfrm>
            <a:off x="9375670" y="13198291"/>
            <a:ext cx="573426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Rights Reserved </a:t>
            </a:r>
            <a:endParaRPr/>
          </a:p>
        </p:txBody>
      </p:sp>
      <p:sp>
        <p:nvSpPr>
          <p:cNvPr id="772" name="Google Shape;772;p92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